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8"/>
  </p:notesMasterIdLst>
  <p:sldIdLst>
    <p:sldId id="256" r:id="rId2"/>
    <p:sldId id="462" r:id="rId3"/>
    <p:sldId id="463" r:id="rId4"/>
    <p:sldId id="464" r:id="rId5"/>
    <p:sldId id="466" r:id="rId6"/>
    <p:sldId id="473" r:id="rId7"/>
    <p:sldId id="474" r:id="rId8"/>
    <p:sldId id="475" r:id="rId9"/>
    <p:sldId id="465" r:id="rId10"/>
    <p:sldId id="467" r:id="rId11"/>
    <p:sldId id="468" r:id="rId12"/>
    <p:sldId id="476" r:id="rId13"/>
    <p:sldId id="469" r:id="rId14"/>
    <p:sldId id="477" r:id="rId15"/>
    <p:sldId id="470" r:id="rId16"/>
    <p:sldId id="478" r:id="rId17"/>
    <p:sldId id="471" r:id="rId18"/>
    <p:sldId id="479" r:id="rId19"/>
    <p:sldId id="472" r:id="rId20"/>
    <p:sldId id="480" r:id="rId21"/>
    <p:sldId id="481" r:id="rId22"/>
    <p:sldId id="482" r:id="rId23"/>
    <p:sldId id="483" r:id="rId24"/>
    <p:sldId id="487" r:id="rId25"/>
    <p:sldId id="484" r:id="rId26"/>
    <p:sldId id="485" r:id="rId27"/>
    <p:sldId id="486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6" r:id="rId55"/>
    <p:sldId id="514" r:id="rId56"/>
    <p:sldId id="517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9"/>
    <p:restoredTop sz="94674"/>
  </p:normalViewPr>
  <p:slideViewPr>
    <p:cSldViewPr snapToGrid="0">
      <p:cViewPr varScale="1">
        <p:scale>
          <a:sx n="124" d="100"/>
          <a:sy n="124" d="100"/>
        </p:scale>
        <p:origin x="8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 b="1"/>
            </a:pPr>
            <a:r>
              <a:rPr lang="en-US" dirty="0" err="1"/>
              <a:t>Rst</a:t>
            </a:r>
            <a:r>
              <a:rPr lang="en-US" dirty="0"/>
              <a:t> x Geographic Distance Mantel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'Rst MT'!$B$30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7265541372770288"/>
                  <c:y val="2.7052796816941199E-2"/>
                </c:manualLayout>
              </c:layout>
              <c:numFmt formatCode="General" sourceLinked="0"/>
            </c:trendlineLbl>
          </c:trendline>
          <c:xVal>
            <c:numRef>
              <c:f>'Rst MT'!$A$31:$A$75</c:f>
              <c:numCache>
                <c:formatCode>0.000</c:formatCode>
                <c:ptCount val="45"/>
                <c:pt idx="0">
                  <c:v>0.70001220703125</c:v>
                </c:pt>
                <c:pt idx="1">
                  <c:v>2.5060970783233643</c:v>
                </c:pt>
                <c:pt idx="2">
                  <c:v>3.1385681629180908</c:v>
                </c:pt>
                <c:pt idx="3">
                  <c:v>5.5534515380859375</c:v>
                </c:pt>
                <c:pt idx="4">
                  <c:v>5.1000752449035645</c:v>
                </c:pt>
                <c:pt idx="5">
                  <c:v>6.6423091888427734</c:v>
                </c:pt>
                <c:pt idx="6">
                  <c:v>5.1501569747924805</c:v>
                </c:pt>
                <c:pt idx="7">
                  <c:v>4.7690749168395996</c:v>
                </c:pt>
                <c:pt idx="8">
                  <c:v>6.0218992233276367</c:v>
                </c:pt>
                <c:pt idx="9">
                  <c:v>0.75665020942687988</c:v>
                </c:pt>
                <c:pt idx="10">
                  <c:v>7.2277212142944336</c:v>
                </c:pt>
                <c:pt idx="11">
                  <c:v>7.4330344200134277</c:v>
                </c:pt>
                <c:pt idx="12">
                  <c:v>5.8135833740234375</c:v>
                </c:pt>
                <c:pt idx="13">
                  <c:v>6.329564094543457</c:v>
                </c:pt>
                <c:pt idx="14">
                  <c:v>5.6254172325134277</c:v>
                </c:pt>
                <c:pt idx="15">
                  <c:v>23.443859100341797</c:v>
                </c:pt>
                <c:pt idx="16">
                  <c:v>23.573387145996094</c:v>
                </c:pt>
                <c:pt idx="17">
                  <c:v>21.973749160766602</c:v>
                </c:pt>
                <c:pt idx="18">
                  <c:v>20.585273742675781</c:v>
                </c:pt>
                <c:pt idx="19">
                  <c:v>20.219104766845703</c:v>
                </c:pt>
                <c:pt idx="20">
                  <c:v>16.249713897705078</c:v>
                </c:pt>
                <c:pt idx="21">
                  <c:v>23.759208679199219</c:v>
                </c:pt>
                <c:pt idx="22">
                  <c:v>23.872371673583984</c:v>
                </c:pt>
                <c:pt idx="23">
                  <c:v>22.337663650512695</c:v>
                </c:pt>
                <c:pt idx="24">
                  <c:v>20.774982452392578</c:v>
                </c:pt>
                <c:pt idx="25">
                  <c:v>20.428623199462891</c:v>
                </c:pt>
                <c:pt idx="26">
                  <c:v>16.587345123291016</c:v>
                </c:pt>
                <c:pt idx="27">
                  <c:v>0.64025139808654785</c:v>
                </c:pt>
                <c:pt idx="28">
                  <c:v>24.330007553100586</c:v>
                </c:pt>
                <c:pt idx="29">
                  <c:v>24.181379318237305</c:v>
                </c:pt>
                <c:pt idx="30">
                  <c:v>23.781089782714844</c:v>
                </c:pt>
                <c:pt idx="31">
                  <c:v>19.723789215087891</c:v>
                </c:pt>
                <c:pt idx="32">
                  <c:v>19.703210830688477</c:v>
                </c:pt>
                <c:pt idx="33">
                  <c:v>18.225980758666992</c:v>
                </c:pt>
                <c:pt idx="34">
                  <c:v>9.5189342498779297</c:v>
                </c:pt>
                <c:pt idx="35">
                  <c:v>9.0022258758544922</c:v>
                </c:pt>
                <c:pt idx="36">
                  <c:v>23.891683578491211</c:v>
                </c:pt>
                <c:pt idx="37">
                  <c:v>23.740310668945312</c:v>
                </c:pt>
                <c:pt idx="38">
                  <c:v>23.355600357055664</c:v>
                </c:pt>
                <c:pt idx="39">
                  <c:v>19.275308609008789</c:v>
                </c:pt>
                <c:pt idx="40">
                  <c:v>19.256589889526367</c:v>
                </c:pt>
                <c:pt idx="41">
                  <c:v>17.814384460449219</c:v>
                </c:pt>
                <c:pt idx="42">
                  <c:v>9.5011825561523438</c:v>
                </c:pt>
                <c:pt idx="43">
                  <c:v>9.0034713745117188</c:v>
                </c:pt>
                <c:pt idx="44">
                  <c:v>0.4501953125</c:v>
                </c:pt>
              </c:numCache>
            </c:numRef>
          </c:xVal>
          <c:yVal>
            <c:numRef>
              <c:f>'Rst MT'!$B$31:$B$75</c:f>
              <c:numCache>
                <c:formatCode>0.000</c:formatCode>
                <c:ptCount val="45"/>
                <c:pt idx="0">
                  <c:v>6.8308844472896077E-2</c:v>
                </c:pt>
                <c:pt idx="1">
                  <c:v>5.2192171269868741E-2</c:v>
                </c:pt>
                <c:pt idx="2">
                  <c:v>8.8960196972232619E-2</c:v>
                </c:pt>
                <c:pt idx="3">
                  <c:v>7.6326369175809511E-2</c:v>
                </c:pt>
                <c:pt idx="4">
                  <c:v>7.1445573044037064E-2</c:v>
                </c:pt>
                <c:pt idx="5">
                  <c:v>5.8920188417540653E-2</c:v>
                </c:pt>
                <c:pt idx="6">
                  <c:v>5.7963437272364145E-2</c:v>
                </c:pt>
                <c:pt idx="7">
                  <c:v>5.7166820047039713E-2</c:v>
                </c:pt>
                <c:pt idx="8">
                  <c:v>7.2969088579054833E-2</c:v>
                </c:pt>
                <c:pt idx="9">
                  <c:v>1.2949172768645078E-2</c:v>
                </c:pt>
                <c:pt idx="10">
                  <c:v>0.1217707862436359</c:v>
                </c:pt>
                <c:pt idx="11">
                  <c:v>0.12802255900700488</c:v>
                </c:pt>
                <c:pt idx="12">
                  <c:v>0.12838212082309808</c:v>
                </c:pt>
                <c:pt idx="13">
                  <c:v>7.047662666993508E-2</c:v>
                </c:pt>
                <c:pt idx="14">
                  <c:v>7.1572226020619092E-2</c:v>
                </c:pt>
                <c:pt idx="15">
                  <c:v>0.1121157923567746</c:v>
                </c:pt>
                <c:pt idx="16">
                  <c:v>0.12495200294881455</c:v>
                </c:pt>
                <c:pt idx="17">
                  <c:v>0.12794148033117261</c:v>
                </c:pt>
                <c:pt idx="18">
                  <c:v>7.8853472817194237E-2</c:v>
                </c:pt>
                <c:pt idx="19">
                  <c:v>6.7970638335405023E-2</c:v>
                </c:pt>
                <c:pt idx="20">
                  <c:v>9.3187461173280001E-2</c:v>
                </c:pt>
                <c:pt idx="21">
                  <c:v>9.720290281299436E-2</c:v>
                </c:pt>
                <c:pt idx="22">
                  <c:v>0.151779628099522</c:v>
                </c:pt>
                <c:pt idx="23">
                  <c:v>0.11942577627742483</c:v>
                </c:pt>
                <c:pt idx="24">
                  <c:v>8.9903813410026998E-2</c:v>
                </c:pt>
                <c:pt idx="25">
                  <c:v>9.5771078612533367E-2</c:v>
                </c:pt>
                <c:pt idx="26">
                  <c:v>0.11769421955944813</c:v>
                </c:pt>
                <c:pt idx="27">
                  <c:v>4.8493095968402539E-2</c:v>
                </c:pt>
                <c:pt idx="28">
                  <c:v>0.12492674014293814</c:v>
                </c:pt>
                <c:pt idx="29">
                  <c:v>0.12048456051838363</c:v>
                </c:pt>
                <c:pt idx="30">
                  <c:v>0.15017233571149444</c:v>
                </c:pt>
                <c:pt idx="31">
                  <c:v>0.10014715555747859</c:v>
                </c:pt>
                <c:pt idx="32">
                  <c:v>0.11609822643444349</c:v>
                </c:pt>
                <c:pt idx="33">
                  <c:v>0.12817288152997844</c:v>
                </c:pt>
                <c:pt idx="34">
                  <c:v>8.7343676952054985E-2</c:v>
                </c:pt>
                <c:pt idx="35">
                  <c:v>9.7388974856115348E-2</c:v>
                </c:pt>
                <c:pt idx="36">
                  <c:v>0.13778391984492003</c:v>
                </c:pt>
                <c:pt idx="37">
                  <c:v>0.16101450269313156</c:v>
                </c:pt>
                <c:pt idx="38">
                  <c:v>0.15443808306401757</c:v>
                </c:pt>
                <c:pt idx="39">
                  <c:v>8.3428991780152423E-2</c:v>
                </c:pt>
                <c:pt idx="40">
                  <c:v>0.10547789084626939</c:v>
                </c:pt>
                <c:pt idx="41">
                  <c:v>0.1189029174301094</c:v>
                </c:pt>
                <c:pt idx="42">
                  <c:v>8.4111548594192453E-2</c:v>
                </c:pt>
                <c:pt idx="43">
                  <c:v>5.3445463144762881E-2</c:v>
                </c:pt>
                <c:pt idx="44">
                  <c:v>7.6968909291477525E-2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19-8C4F-B663-6D15A966A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748752"/>
        <c:axId val="229749144"/>
      </c:scatterChart>
      <c:valAx>
        <c:axId val="229748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/>
                  <a:t>Geographic distance</a:t>
                </a:r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229749144"/>
        <c:crosses val="autoZero"/>
        <c:crossBetween val="midCat"/>
      </c:valAx>
      <c:valAx>
        <c:axId val="2297491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 err="1"/>
                  <a:t>Rst</a:t>
                </a:r>
                <a:endParaRPr lang="en-US" dirty="0"/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29748752"/>
        <c:crosses val="autoZero"/>
        <c:crossBetween val="midCat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9: Introduction to Microsatellites and Measuring Genetic Distance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5B962D-355F-1D45-A56E-B7C8B06D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60" y="2709546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B7FBA-FF37-C147-8CA3-869FF479F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970" y="3615118"/>
            <a:ext cx="3269182" cy="30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</p:spTree>
    <p:extLst>
      <p:ext uri="{BB962C8B-B14F-4D97-AF65-F5344CB8AC3E}">
        <p14:creationId xmlns:p14="http://schemas.microsoft.com/office/powerpoint/2010/main" val="132136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4E9198-74AC-604E-8E01-2CEF5E88D773}"/>
              </a:ext>
            </a:extLst>
          </p:cNvPr>
          <p:cNvGrpSpPr/>
          <p:nvPr/>
        </p:nvGrpSpPr>
        <p:grpSpPr>
          <a:xfrm>
            <a:off x="414574" y="2658233"/>
            <a:ext cx="8445012" cy="3511033"/>
            <a:chOff x="446942" y="3200400"/>
            <a:chExt cx="8445012" cy="3511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438400" y="359893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352800" y="3604792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06D42E-39E8-1A4C-A65C-090A71A6D2F8}"/>
                </a:ext>
              </a:extLst>
            </p:cNvPr>
            <p:cNvSpPr txBox="1"/>
            <p:nvPr/>
          </p:nvSpPr>
          <p:spPr>
            <a:xfrm>
              <a:off x="51816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2672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340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484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772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628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734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590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4196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33550" y="3979985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86300" y="3991708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46942" y="463045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81800" y="465398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E2FBBD-FB0C-D049-AD2D-1DEBF399CFF6}"/>
                </a:ext>
              </a:extLst>
            </p:cNvPr>
            <p:cNvSpPr txBox="1"/>
            <p:nvPr/>
          </p:nvSpPr>
          <p:spPr>
            <a:xfrm>
              <a:off x="2587869" y="5257745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734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590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905000" y="5697307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57200" y="584387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33346" y="3200400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21437" y="1932648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‘Stepwise Mutation Model’ (SMM)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873603-F6E9-BA4F-BF51-E05E55BB5EFD}"/>
              </a:ext>
            </a:extLst>
          </p:cNvPr>
          <p:cNvSpPr txBox="1">
            <a:spLocks/>
          </p:cNvSpPr>
          <p:nvPr/>
        </p:nvSpPr>
        <p:spPr>
          <a:xfrm>
            <a:off x="3759877" y="5305679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Assumed due to replication ‘slippage’ by DNA polymerase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65147F-0765-B442-8680-5D7004231FBF}"/>
              </a:ext>
            </a:extLst>
          </p:cNvPr>
          <p:cNvSpPr txBox="1">
            <a:spLocks/>
          </p:cNvSpPr>
          <p:nvPr/>
        </p:nvSpPr>
        <p:spPr>
          <a:xfrm>
            <a:off x="2253409" y="3613094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E0AE1F-CA9C-834D-B391-DC5F5686A311}"/>
              </a:ext>
            </a:extLst>
          </p:cNvPr>
          <p:cNvSpPr txBox="1">
            <a:spLocks/>
          </p:cNvSpPr>
          <p:nvPr/>
        </p:nvSpPr>
        <p:spPr>
          <a:xfrm>
            <a:off x="5602163" y="3603653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+1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E857911-3307-C748-9C75-AEA332929D7D}"/>
              </a:ext>
            </a:extLst>
          </p:cNvPr>
          <p:cNvSpPr txBox="1">
            <a:spLocks/>
          </p:cNvSpPr>
          <p:nvPr/>
        </p:nvSpPr>
        <p:spPr>
          <a:xfrm>
            <a:off x="1894662" y="5131699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931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</p:spTree>
    <p:extLst>
      <p:ext uri="{BB962C8B-B14F-4D97-AF65-F5344CB8AC3E}">
        <p14:creationId xmlns:p14="http://schemas.microsoft.com/office/powerpoint/2010/main" val="64125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709260" y="1843636"/>
            <a:ext cx="3950485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Two-phase Model (TPM)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1B913-F3A7-A540-A4B7-EA022B6772E9}"/>
              </a:ext>
            </a:extLst>
          </p:cNvPr>
          <p:cNvGrpSpPr/>
          <p:nvPr/>
        </p:nvGrpSpPr>
        <p:grpSpPr>
          <a:xfrm>
            <a:off x="414574" y="2658233"/>
            <a:ext cx="8445012" cy="3517776"/>
            <a:chOff x="414574" y="2658233"/>
            <a:chExt cx="8445012" cy="3517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899644" y="304867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814044" y="305453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728444" y="306039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016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160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448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304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411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267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3872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01182" y="3437818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53932" y="3449541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14574" y="408828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49432" y="41118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411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267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872632" y="5155140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24832" y="530170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00978" y="2658233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A873603-F6E9-BA4F-BF51-E05E55BB5EFD}"/>
                </a:ext>
              </a:extLst>
            </p:cNvPr>
            <p:cNvSpPr txBox="1">
              <a:spLocks/>
            </p:cNvSpPr>
            <p:nvPr/>
          </p:nvSpPr>
          <p:spPr>
            <a:xfrm>
              <a:off x="2813109" y="3784377"/>
              <a:ext cx="1289553" cy="679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+mn-lt"/>
                </a:rPr>
                <a:t>Rate </a:t>
              </a:r>
              <a:r>
                <a:rPr lang="en-US" sz="2400" i="1" dirty="0">
                  <a:solidFill>
                    <a:srgbClr val="FF0000"/>
                  </a:solidFill>
                  <a:latin typeface="+mn-lt"/>
                </a:rPr>
                <a:t>p</a:t>
              </a:r>
              <a:endParaRPr 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244D55E2-1743-CE4F-BE39-3870885C52F1}"/>
                </a:ext>
              </a:extLst>
            </p:cNvPr>
            <p:cNvSpPr txBox="1">
              <a:spLocks/>
            </p:cNvSpPr>
            <p:nvPr/>
          </p:nvSpPr>
          <p:spPr>
            <a:xfrm>
              <a:off x="2253409" y="3613094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-1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5BE1A146-553D-4C41-A1F5-8AE3E9EDF3BA}"/>
                </a:ext>
              </a:extLst>
            </p:cNvPr>
            <p:cNvSpPr txBox="1">
              <a:spLocks/>
            </p:cNvSpPr>
            <p:nvPr/>
          </p:nvSpPr>
          <p:spPr>
            <a:xfrm>
              <a:off x="1871735" y="5092588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+1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BEB63BFE-2A34-C04C-B2CD-958BB1EE3E7F}"/>
                </a:ext>
              </a:extLst>
            </p:cNvPr>
            <p:cNvSpPr txBox="1">
              <a:spLocks/>
            </p:cNvSpPr>
            <p:nvPr/>
          </p:nvSpPr>
          <p:spPr>
            <a:xfrm>
              <a:off x="5738379" y="3586121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020C7A-9F46-5C4C-9CB3-9C78299D601F}"/>
                </a:ext>
              </a:extLst>
            </p:cNvPr>
            <p:cNvSpPr txBox="1"/>
            <p:nvPr/>
          </p:nvSpPr>
          <p:spPr>
            <a:xfrm>
              <a:off x="2537969" y="580667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78CE17E-EC02-4D42-825A-0EA6366EF65F}"/>
              </a:ext>
            </a:extLst>
          </p:cNvPr>
          <p:cNvSpPr txBox="1">
            <a:spLocks/>
          </p:cNvSpPr>
          <p:nvPr/>
        </p:nvSpPr>
        <p:spPr>
          <a:xfrm>
            <a:off x="4478720" y="3783029"/>
            <a:ext cx="1289553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Rate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p-1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DD517FC-FBC9-A449-82FA-FC73E477D4A2}"/>
              </a:ext>
            </a:extLst>
          </p:cNvPr>
          <p:cNvSpPr txBox="1">
            <a:spLocks/>
          </p:cNvSpPr>
          <p:nvPr/>
        </p:nvSpPr>
        <p:spPr>
          <a:xfrm>
            <a:off x="4180663" y="5435152"/>
            <a:ext cx="4963337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Two rates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Growth by 1 and growth by &gt;1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329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</p:spTree>
    <p:extLst>
      <p:ext uri="{BB962C8B-B14F-4D97-AF65-F5344CB8AC3E}">
        <p14:creationId xmlns:p14="http://schemas.microsoft.com/office/powerpoint/2010/main" val="157172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47285" y="185172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Centrally directed mutation (CDM)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33BCE-CE87-F744-AB91-A918D092F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987" y="2381305"/>
            <a:ext cx="4045260" cy="34085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CC07CB8-4937-564D-8898-C490B38452DF}"/>
              </a:ext>
            </a:extLst>
          </p:cNvPr>
          <p:cNvSpPr txBox="1">
            <a:spLocks/>
          </p:cNvSpPr>
          <p:nvPr/>
        </p:nvSpPr>
        <p:spPr>
          <a:xfrm>
            <a:off x="5248812" y="3306945"/>
            <a:ext cx="3595783" cy="20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Short alleles more likely to grow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Long alleles more likely to shrink</a:t>
            </a:r>
          </a:p>
        </p:txBody>
      </p:sp>
    </p:spTree>
    <p:extLst>
      <p:ext uri="{BB962C8B-B14F-4D97-AF65-F5344CB8AC3E}">
        <p14:creationId xmlns:p14="http://schemas.microsoft.com/office/powerpoint/2010/main" val="139264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</p:spTree>
    <p:extLst>
      <p:ext uri="{BB962C8B-B14F-4D97-AF65-F5344CB8AC3E}">
        <p14:creationId xmlns:p14="http://schemas.microsoft.com/office/powerpoint/2010/main" val="255674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346691" y="173034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Infinite alleles model (IAM)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D571-0169-F448-A4F1-2D2FE2A99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34" y="2676442"/>
            <a:ext cx="3269182" cy="30648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4A054-1AA6-A843-97EE-14FCE39F461A}"/>
              </a:ext>
            </a:extLst>
          </p:cNvPr>
          <p:cNvSpPr txBox="1">
            <a:spLocks/>
          </p:cNvSpPr>
          <p:nvPr/>
        </p:nvSpPr>
        <p:spPr>
          <a:xfrm>
            <a:off x="4369701" y="2686556"/>
            <a:ext cx="4135030" cy="3285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mutations occur at equal probability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Repeat of 14 is assumed equally ‘related’ to repeat of 17 and repeat of 32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that matters is ‘identical’ vs ‘different’</a:t>
            </a:r>
          </a:p>
        </p:txBody>
      </p:sp>
    </p:spTree>
    <p:extLst>
      <p:ext uri="{BB962C8B-B14F-4D97-AF65-F5344CB8AC3E}">
        <p14:creationId xmlns:p14="http://schemas.microsoft.com/office/powerpoint/2010/main" val="193561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7" y="1157162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Why do we care?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925613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It means we cannot accurately construct a </a:t>
            </a:r>
            <a:r>
              <a:rPr lang="en-US" sz="2800" i="1" dirty="0">
                <a:latin typeface="+mn-lt"/>
              </a:rPr>
              <a:t>rate matrix</a:t>
            </a:r>
            <a:r>
              <a:rPr lang="en-US" sz="2800" dirty="0">
                <a:latin typeface="+mn-lt"/>
              </a:rPr>
              <a:t> and infer phylogeny from </a:t>
            </a:r>
            <a:r>
              <a:rPr lang="en-US" sz="2800" dirty="0" err="1">
                <a:latin typeface="+mn-lt"/>
              </a:rPr>
              <a:t>msats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Calculating genetic distance requires rate correction (remember </a:t>
            </a:r>
            <a:r>
              <a:rPr lang="en-US" sz="2800" i="1" dirty="0">
                <a:solidFill>
                  <a:srgbClr val="FF0000"/>
                </a:solidFill>
                <a:latin typeface="+mn-lt"/>
              </a:rPr>
              <a:t>saturation</a:t>
            </a:r>
            <a:r>
              <a:rPr lang="en-US" sz="2800" dirty="0">
                <a:latin typeface="+mn-lt"/>
              </a:rPr>
              <a:t>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Different measures of genetic distance assume different models of microsatellite evolution</a:t>
            </a:r>
          </a:p>
        </p:txBody>
      </p:sp>
    </p:spTree>
    <p:extLst>
      <p:ext uri="{BB962C8B-B14F-4D97-AF65-F5344CB8AC3E}">
        <p14:creationId xmlns:p14="http://schemas.microsoft.com/office/powerpoint/2010/main" val="210531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0" y="1747588"/>
            <a:ext cx="7925447" cy="3698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Short, repeating DNA sequences spread throughout the genome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‘Short tandem repeats (STR)’ or ‘Simple sequence repeats (SSR)’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Repeats of short motif of 2-6 bases (e.g.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AT</a:t>
            </a:r>
            <a:r>
              <a:rPr lang="en-US" sz="2800" dirty="0">
                <a:latin typeface="+mn-lt"/>
              </a:rPr>
              <a:t>ATATATATATAT 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GCA</a:t>
            </a:r>
            <a:r>
              <a:rPr lang="en-US" sz="2800" dirty="0">
                <a:latin typeface="+mn-lt"/>
              </a:rPr>
              <a:t>GCAGCAGCAGCAGCA)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Mutations add or remove repeats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986319"/>
            <a:ext cx="7925447" cy="49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 usability of our microsatellite dataset for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Do our loci violate assumptions underlying the analyses we will use?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Are our loci selectively neutral?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13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Generate summary statistics to get a basic understanding of the information content of 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much genetic diversity is within populations?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different are populations/ samples?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Is there a signal of spatial segregation? Or isolation-by-distance?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35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Equilibrium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Describes how genotype frequencies should be distributed in an idealized population with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 evolution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selection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population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gene flow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meiotic drive (unequal transmission of parental alleles to offspring)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9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995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A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B</a:t>
                </a:r>
              </a:p>
              <a:p>
                <a:pPr/>
                <a:endParaRPr lang="en-US" sz="2800" dirty="0">
                  <a:latin typeface="+mn-lt"/>
                </a:endParaRP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AA 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genotype AB (heterozygote)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BB </a:t>
                </a: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2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315A1E-0FBD-0049-8BD7-A257736BE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34863"/>
              </p:ext>
            </p:extLst>
          </p:nvPr>
        </p:nvGraphicFramePr>
        <p:xfrm>
          <a:off x="743164" y="3328541"/>
          <a:ext cx="2893887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629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8C8EF581-71AA-B342-A667-46986E6AA93B}"/>
              </a:ext>
            </a:extLst>
          </p:cNvPr>
          <p:cNvSpPr/>
          <p:nvPr/>
        </p:nvSpPr>
        <p:spPr>
          <a:xfrm>
            <a:off x="4078840" y="4243227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67524A-3245-7340-BA05-E768E0274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89867"/>
              </p:ext>
            </p:extLst>
          </p:nvPr>
        </p:nvGraphicFramePr>
        <p:xfrm>
          <a:off x="4943581" y="3337103"/>
          <a:ext cx="3810000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2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  <a:blipFill>
                <a:blip r:embed="rId2"/>
                <a:stretch>
                  <a:fillRect l="-1600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28713"/>
              </p:ext>
            </p:extLst>
          </p:nvPr>
        </p:nvGraphicFramePr>
        <p:xfrm>
          <a:off x="773987" y="3051138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282AFCC-C8EF-D64D-B3B4-11F2CEE3FE9E}"/>
              </a:ext>
            </a:extLst>
          </p:cNvPr>
          <p:cNvSpPr/>
          <p:nvPr/>
        </p:nvSpPr>
        <p:spPr>
          <a:xfrm>
            <a:off x="2749188" y="4292298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=498 individuals</a:t>
            </a:r>
          </a:p>
        </p:txBody>
      </p:sp>
    </p:spTree>
    <p:extLst>
      <p:ext uri="{BB962C8B-B14F-4D97-AF65-F5344CB8AC3E}">
        <p14:creationId xmlns:p14="http://schemas.microsoft.com/office/powerpoint/2010/main" val="237205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  <a:blipFill>
                <a:blip r:embed="rId2"/>
                <a:stretch>
                  <a:fillRect l="-1600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58627"/>
              </p:ext>
            </p:extLst>
          </p:nvPr>
        </p:nvGraphicFramePr>
        <p:xfrm>
          <a:off x="732891" y="3133332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9BFE79-BE39-8045-93CF-4AE5355617AF}"/>
              </a:ext>
            </a:extLst>
          </p:cNvPr>
          <p:cNvSpPr/>
          <p:nvPr/>
        </p:nvSpPr>
        <p:spPr>
          <a:xfrm>
            <a:off x="5239820" y="2864998"/>
            <a:ext cx="3215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Observed Frequencies:</a:t>
            </a:r>
          </a:p>
          <a:p>
            <a:r>
              <a:rPr lang="en-US" sz="2400" dirty="0"/>
              <a:t>AA = 120/498 = .241</a:t>
            </a:r>
          </a:p>
          <a:p>
            <a:r>
              <a:rPr lang="en-US" sz="2400" dirty="0"/>
              <a:t>AB = 280/498 = .562</a:t>
            </a:r>
          </a:p>
          <a:p>
            <a:r>
              <a:rPr lang="en-US" sz="2400" dirty="0"/>
              <a:t>BB = 98/498 = .197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93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To generate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expected genotype frequencies</a:t>
                </a:r>
                <a:r>
                  <a:rPr lang="en-US" sz="2400" b="1" dirty="0"/>
                  <a:t>, we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observed allele frequencies</a:t>
                </a:r>
                <a:r>
                  <a:rPr lang="en-US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=0.522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  <a:blipFill>
                <a:blip r:embed="rId3"/>
                <a:stretch>
                  <a:fillRect l="-1449" t="-1370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0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05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/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  <a:blipFill>
                <a:blip r:embed="rId4"/>
                <a:stretch>
                  <a:fillRect l="-2745" t="-24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FB4931-704A-864A-AB0A-2BF7B42C6147}"/>
              </a:ext>
            </a:extLst>
          </p:cNvPr>
          <p:cNvSpPr/>
          <p:nvPr/>
        </p:nvSpPr>
        <p:spPr>
          <a:xfrm>
            <a:off x="3719244" y="3164441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B93006-9186-7B48-96B4-99D7F646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27" y="1858923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22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/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  <a:blipFill>
                <a:blip r:embed="rId3"/>
                <a:stretch>
                  <a:fillRect l="-2745" t="-322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FB4931-704A-864A-AB0A-2BF7B42C6147}"/>
              </a:ext>
            </a:extLst>
          </p:cNvPr>
          <p:cNvSpPr/>
          <p:nvPr/>
        </p:nvSpPr>
        <p:spPr>
          <a:xfrm>
            <a:off x="3760341" y="3595956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38232"/>
              </p:ext>
            </p:extLst>
          </p:nvPr>
        </p:nvGraphicFramePr>
        <p:xfrm>
          <a:off x="4779194" y="2679557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08441" y="4877925"/>
            <a:ext cx="439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Multiply each by 498 to get expected counts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5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88024"/>
              </p:ext>
            </p:extLst>
          </p:nvPr>
        </p:nvGraphicFramePr>
        <p:xfrm>
          <a:off x="566789" y="1878173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  <a:blipFill>
                <a:blip r:embed="rId2"/>
                <a:stretch>
                  <a:fillRect l="-2059" t="-64545" r="-1176" b="-12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0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9601"/>
              </p:ext>
            </p:extLst>
          </p:nvPr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  <a:blipFill>
                <a:blip r:embed="rId2"/>
                <a:stretch>
                  <a:fillRect l="-2174" t="-14737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4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062B0E-15FB-6749-99DA-0A0E75F941E8}"/>
              </a:ext>
            </a:extLst>
          </p:cNvPr>
          <p:cNvGraphicFramePr>
            <a:graphicFrameLocks noGrp="1"/>
          </p:cNvGraphicFramePr>
          <p:nvPr/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076687" cy="3602718"/>
              </a:xfrm>
              <a:prstGeom prst="rect">
                <a:avLst/>
              </a:prstGeom>
              <a:blipFill>
                <a:blip r:embed="rId2"/>
                <a:stretch>
                  <a:fillRect l="-2174" t="-14737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0F2A547-9614-F845-BD5F-22AD809A5A9E}"/>
              </a:ext>
            </a:extLst>
          </p:cNvPr>
          <p:cNvSpPr/>
          <p:nvPr/>
        </p:nvSpPr>
        <p:spPr>
          <a:xfrm>
            <a:off x="689578" y="5266631"/>
            <a:ext cx="372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Maybe slight heterozygote deficiency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94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006867"/>
            <a:ext cx="7925447" cy="515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 deviations in HWE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or population structure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Selection (e.g. heterozygote deficiency)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 flow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Important to note, as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could mean assumptions of downstream analyses are violated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890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LD = nonrandom association of alleles at multiple loci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result from physical linkage, strong selective co-adaptation, or artefact of 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98DBC-FE37-3C46-B910-EBA076FB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5" y="4170877"/>
            <a:ext cx="6699265" cy="20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7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Statistical</a:t>
            </a:r>
            <a:r>
              <a:rPr lang="en-US" sz="2800" dirty="0">
                <a:latin typeface="+mn-lt"/>
              </a:rPr>
              <a:t> vs.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physical</a:t>
            </a:r>
            <a:r>
              <a:rPr lang="en-US" sz="2800" dirty="0">
                <a:latin typeface="+mn-lt"/>
              </a:rPr>
              <a:t> linkage: We test for statistical associations between alleles. With genomic data, you could directly test for physical associations 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Significance assessed via permutation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94E0D-891C-9A47-BBB6-4E05997F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1" y="3865938"/>
            <a:ext cx="4621346" cy="1045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12002-16D8-204A-9D20-D0E0D9E3FC83}"/>
              </a:ext>
            </a:extLst>
          </p:cNvPr>
          <p:cNvSpPr/>
          <p:nvPr/>
        </p:nvSpPr>
        <p:spPr>
          <a:xfrm>
            <a:off x="3298099" y="3665575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Agapow</a:t>
            </a:r>
            <a:r>
              <a:rPr lang="en-US" b="1" dirty="0"/>
              <a:t> and Burt (2005):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6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does significant LD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Physical linkage of loci (meaning crossover effects don’t tend to cause recombination between alleles)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Linkage by selection (e.g. co-adaptation)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Artefact of sampling across population structure (e.g. </a:t>
            </a:r>
            <a:r>
              <a:rPr lang="en-US" sz="2800" dirty="0" err="1">
                <a:latin typeface="+mn-lt"/>
              </a:rPr>
              <a:t>Wahlund</a:t>
            </a:r>
            <a:r>
              <a:rPr lang="en-US" sz="2800" dirty="0">
                <a:latin typeface="+mn-lt"/>
              </a:rPr>
              <a:t> effect)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Non-sexuality of organism (e.g. clonal reproduction)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803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diversity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487417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Heterozygosity as a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Ranging from 0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Values often high for </a:t>
            </a:r>
            <a:r>
              <a:rPr lang="en-US" sz="2400" dirty="0" err="1">
                <a:latin typeface="+mn-lt"/>
              </a:rPr>
              <a:t>msats</a:t>
            </a:r>
            <a:r>
              <a:rPr lang="en-US" sz="2400" dirty="0">
                <a:latin typeface="+mn-lt"/>
              </a:rPr>
              <a:t> in a healthy population (0.7-0.9) due to high mutation rate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Often reported as </a:t>
            </a:r>
            <a:r>
              <a:rPr lang="en-US" sz="2800" i="1" dirty="0">
                <a:latin typeface="+mn-lt"/>
              </a:rPr>
              <a:t>average heterozygosity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per locus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Average per population</a:t>
            </a: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67084-182F-E848-81FE-93CB4B55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55" y="2046986"/>
            <a:ext cx="3491403" cy="36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 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 – High mutation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25552-6E0D-C342-B2A4-3414FAF55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08" y="1546930"/>
            <a:ext cx="6942966" cy="4279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29D21B-446D-A94B-8C8C-222948C7D0D8}"/>
              </a:ext>
            </a:extLst>
          </p:cNvPr>
          <p:cNvSpPr/>
          <p:nvPr/>
        </p:nvSpPr>
        <p:spPr>
          <a:xfrm>
            <a:off x="4302766" y="5801417"/>
            <a:ext cx="459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mutation rate = lots of fine-scale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00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3914454" y="2332234"/>
            <a:ext cx="842481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stCxn id="3" idx="0"/>
          </p:cNvCxnSpPr>
          <p:nvPr/>
        </p:nvCxnSpPr>
        <p:spPr>
          <a:xfrm flipV="1">
            <a:off x="4335695" y="1941816"/>
            <a:ext cx="647271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961233" y="1579921"/>
            <a:ext cx="1839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For each allele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55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4726113" y="2332234"/>
            <a:ext cx="1407560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429893" y="1941816"/>
            <a:ext cx="395554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509170" y="1528550"/>
            <a:ext cx="375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Multiply frequency in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r>
              <a:rPr lang="en-US" sz="2000" b="1" dirty="0">
                <a:solidFill>
                  <a:srgbClr val="FF0000"/>
                </a:solidFill>
              </a:rPr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3256907" y="3010329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678148" y="3637052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4184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 up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1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4798030" y="3030877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219271" y="3657600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5248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Times the sum of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71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FE4137-FB3C-3D46-9812-C44D5A3B7393}"/>
              </a:ext>
            </a:extLst>
          </p:cNvPr>
          <p:cNvSpPr/>
          <p:nvPr/>
        </p:nvSpPr>
        <p:spPr>
          <a:xfrm>
            <a:off x="6349429" y="2938410"/>
            <a:ext cx="647270" cy="41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887091" y="3349376"/>
            <a:ext cx="785973" cy="6780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4005736" y="4014896"/>
            <a:ext cx="4035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Take the square root of that product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0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2A63184-9EC8-7B40-A4C0-7DC69511A987}"/>
              </a:ext>
            </a:extLst>
          </p:cNvPr>
          <p:cNvSpPr/>
          <p:nvPr/>
        </p:nvSpPr>
        <p:spPr>
          <a:xfrm>
            <a:off x="831022" y="3901880"/>
            <a:ext cx="571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Identity generally expressed as </a:t>
            </a:r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Distance: 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/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308277" y="4448711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1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Distance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 </a:t>
                </a:r>
                <a:r>
                  <a:rPr lang="en-US" sz="2800" i="1" dirty="0">
                    <a:latin typeface="+mn-lt"/>
                  </a:rPr>
                  <a:t>p</a:t>
                </a:r>
                <a:r>
                  <a:rPr lang="en-US" sz="2800" i="1" baseline="-25000" dirty="0">
                    <a:latin typeface="+mn-lt"/>
                  </a:rPr>
                  <a:t>ix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=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i="1" dirty="0" err="1">
                    <a:latin typeface="+mn-lt"/>
                  </a:rPr>
                  <a:t>p</a:t>
                </a:r>
                <a:r>
                  <a:rPr lang="en-US" sz="2800" i="1" baseline="-25000" dirty="0" err="1">
                    <a:latin typeface="+mn-lt"/>
                  </a:rPr>
                  <a:t>iy</a:t>
                </a:r>
                <a:r>
                  <a:rPr lang="en-US" sz="2800" dirty="0">
                    <a:latin typeface="+mn-lt"/>
                  </a:rPr>
                  <a:t>, </a:t>
                </a:r>
                <a:r>
                  <a:rPr lang="en-US" sz="2800" dirty="0" err="1">
                    <a:latin typeface="+mn-lt"/>
                  </a:rPr>
                  <a:t>Nei’s</a:t>
                </a:r>
                <a:r>
                  <a:rPr lang="en-US" sz="2800" dirty="0">
                    <a:latin typeface="+mn-lt"/>
                  </a:rPr>
                  <a:t> D approaches zero. So:</a:t>
                </a:r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latin typeface="+mn-lt"/>
                  </a:rPr>
                  <a:t> for identical populations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for completely different populations</a:t>
                </a: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Assumes Infinite Alleles Model, but not using any particular mutation correction</a:t>
                </a: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/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380196" y="1962365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7689294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F-statistics</a:t>
            </a:r>
          </a:p>
          <a:p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Or more commonly calculated, G</a:t>
            </a:r>
            <a:r>
              <a:rPr lang="en-US" sz="2800" baseline="-25000" dirty="0">
                <a:latin typeface="+mn-lt"/>
              </a:rPr>
              <a:t>ST</a:t>
            </a: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Also assumes Infinite Alleles Model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3287730" y="1777428"/>
            <a:ext cx="2578814" cy="986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/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7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2" y="1273995"/>
            <a:ext cx="798724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R</a:t>
            </a:r>
            <a:r>
              <a:rPr lang="en-US" sz="2800" b="1" baseline="-25000" dirty="0">
                <a:latin typeface="+mn-lt"/>
              </a:rPr>
              <a:t>ST</a:t>
            </a:r>
            <a:r>
              <a:rPr lang="en-US" sz="2800" b="1" dirty="0">
                <a:latin typeface="+mn-lt"/>
              </a:rPr>
              <a:t> – Assuming SMM</a:t>
            </a:r>
          </a:p>
          <a:p>
            <a:endParaRPr lang="en-US" sz="2800" b="1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Calculated from </a:t>
            </a:r>
            <a:r>
              <a:rPr lang="en-US" sz="2800" u="sng" dirty="0">
                <a:latin typeface="+mn-lt"/>
              </a:rPr>
              <a:t>variance in </a:t>
            </a:r>
            <a:r>
              <a:rPr lang="en-US" sz="2800" b="1" u="sng" dirty="0">
                <a:latin typeface="+mn-lt"/>
              </a:rPr>
              <a:t>allele sizes</a:t>
            </a:r>
            <a:r>
              <a:rPr lang="en-US" sz="2800" dirty="0">
                <a:latin typeface="+mn-lt"/>
              </a:rPr>
              <a:t>, whereas F</a:t>
            </a:r>
            <a:r>
              <a:rPr lang="en-US" sz="2800" baseline="-25000" dirty="0">
                <a:latin typeface="+mn-lt"/>
              </a:rPr>
              <a:t>ST</a:t>
            </a:r>
            <a:r>
              <a:rPr lang="en-US" sz="2800" dirty="0">
                <a:latin typeface="+mn-lt"/>
              </a:rPr>
              <a:t> considers variance in </a:t>
            </a:r>
            <a:r>
              <a:rPr lang="en-US" sz="2800" b="1" dirty="0">
                <a:latin typeface="+mn-lt"/>
              </a:rPr>
              <a:t>allele frequencies</a:t>
            </a:r>
            <a:endParaRPr lang="en-US" sz="2800" b="1" baseline="-25000" dirty="0">
              <a:latin typeface="+mn-lt"/>
            </a:endParaRP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Since it assumes that disparity in allele size is equivalent to greater divergence, it implicitly assumes a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stepwise-mutation model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F7957-7522-9241-8B9B-3232EE78AA1D}"/>
              </a:ext>
            </a:extLst>
          </p:cNvPr>
          <p:cNvSpPr/>
          <p:nvPr/>
        </p:nvSpPr>
        <p:spPr>
          <a:xfrm>
            <a:off x="2845942" y="1705510"/>
            <a:ext cx="3863084" cy="108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/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  <a:blipFill>
                <a:blip r:embed="rId2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1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3" y="1273995"/>
            <a:ext cx="527486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Isolation-by-distance 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dispersal-limited species, we might expect genetic distance to increase with geographic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We can directly test if geographic distance is a barrier to gene flow by looking for patterns consistent with IBD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2F969D-949B-2846-BAA0-27582C53F98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71336" y="1406097"/>
            <a:ext cx="3252288" cy="4306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491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Utility of ‘fast-evolving’ markers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Fine-scale population structure within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Examining admixture between populations/ identifying contemporary migrants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Infer recent demographic history (e.g. bottlenecks)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Inbreeding/ relatedness of individuals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2B8AD-46F4-A947-AE23-E4D2A952B91A}"/>
              </a:ext>
            </a:extLst>
          </p:cNvPr>
          <p:cNvSpPr/>
          <p:nvPr/>
        </p:nvSpPr>
        <p:spPr>
          <a:xfrm>
            <a:off x="774638" y="5445368"/>
            <a:ext cx="797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types of questions in which slower-evolving markers would yield insufficient signal (e.g. too short timescale for mutations to accumulate)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3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Tests for correlation between two matrices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X-matrix (independent): geographic 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Y-matrix (dependent): genetic distance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Calculates correlation coefficient (Pearson’s </a:t>
            </a:r>
            <a:r>
              <a:rPr lang="en-US" sz="2800" i="1" dirty="0">
                <a:latin typeface="+mn-lt"/>
              </a:rPr>
              <a:t>r</a:t>
            </a:r>
            <a:r>
              <a:rPr lang="en-US" sz="2800" dirty="0">
                <a:latin typeface="+mn-lt"/>
              </a:rPr>
              <a:t>) of the two matrices</a:t>
            </a:r>
            <a:endParaRPr lang="en-US" sz="13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 for significance using permutation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i.e. shuffle around the Y matrix </a:t>
            </a:r>
          </a:p>
        </p:txBody>
      </p:sp>
    </p:spTree>
    <p:extLst>
      <p:ext uri="{BB962C8B-B14F-4D97-AF65-F5344CB8AC3E}">
        <p14:creationId xmlns:p14="http://schemas.microsoft.com/office/powerpoint/2010/main" val="3836612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Tests for correlation between two matrices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X-matrix (independent): geographic 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Y-matrix (dependent): genetic distance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Calculates correlation coefficient (Pearson’s </a:t>
            </a:r>
            <a:r>
              <a:rPr lang="en-US" sz="2800" i="1" dirty="0">
                <a:latin typeface="+mn-lt"/>
              </a:rPr>
              <a:t>r</a:t>
            </a:r>
            <a:r>
              <a:rPr lang="en-US" sz="2800" dirty="0">
                <a:latin typeface="+mn-lt"/>
              </a:rPr>
              <a:t>) of the two matrices</a:t>
            </a:r>
            <a:endParaRPr lang="en-US" sz="13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 for significance using permutation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i.e. shuffle around the Y matrix </a:t>
            </a:r>
          </a:p>
        </p:txBody>
      </p:sp>
    </p:spTree>
    <p:extLst>
      <p:ext uri="{BB962C8B-B14F-4D97-AF65-F5344CB8AC3E}">
        <p14:creationId xmlns:p14="http://schemas.microsoft.com/office/powerpoint/2010/main" val="3533277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66C8A55-C3DF-324E-A137-E5268F517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60294"/>
              </p:ext>
            </p:extLst>
          </p:nvPr>
        </p:nvGraphicFramePr>
        <p:xfrm>
          <a:off x="1169541" y="2119901"/>
          <a:ext cx="7368284" cy="3684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2305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a single test, the 𝛼 value is a threshold for </a:t>
            </a:r>
            <a:r>
              <a:rPr lang="en-US" sz="2800" i="1" dirty="0">
                <a:latin typeface="+mn-lt"/>
              </a:rPr>
              <a:t>p</a:t>
            </a:r>
            <a:r>
              <a:rPr lang="en-US" sz="2800" dirty="0">
                <a:latin typeface="+mn-lt"/>
              </a:rPr>
              <a:t>, or how often we expect to see more extreme values by random chance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CA940-2C49-6F40-9334-A6BA252B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6" y="2910674"/>
            <a:ext cx="7813548" cy="3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When computing multiple tests, the probability of seeing a more extreme value by chance is increased.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 a result, we increase the chance of falsely rejecting the null hypothesis (</a:t>
            </a:r>
            <a:r>
              <a:rPr lang="en-US" sz="2800" b="1" dirty="0">
                <a:latin typeface="+mn-lt"/>
              </a:rPr>
              <a:t>Type I error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One way to compensate is to use a Bonferroni adjusted 𝛼 value</a:t>
            </a:r>
          </a:p>
        </p:txBody>
      </p:sp>
    </p:spTree>
    <p:extLst>
      <p:ext uri="{BB962C8B-B14F-4D97-AF65-F5344CB8AC3E}">
        <p14:creationId xmlns:p14="http://schemas.microsoft.com/office/powerpoint/2010/main" val="399274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Bonferroni adjustment: </a:t>
            </a:r>
          </a:p>
          <a:p>
            <a:endParaRPr lang="en-US" sz="2800" dirty="0">
              <a:latin typeface="+mn-lt"/>
            </a:endParaRPr>
          </a:p>
          <a:p>
            <a:pPr lvl="1"/>
            <a:r>
              <a:rPr lang="en-US" sz="2800" dirty="0"/>
              <a:t>𝛼/N, where N = number of tests performed</a:t>
            </a:r>
          </a:p>
          <a:p>
            <a:pPr lvl="1"/>
            <a:r>
              <a:rPr lang="en-US" sz="2800" dirty="0"/>
              <a:t> </a:t>
            </a:r>
          </a:p>
          <a:p>
            <a:pPr lvl="1"/>
            <a:r>
              <a:rPr lang="en-US" sz="2800" dirty="0"/>
              <a:t>Ex: If your 𝛼=0.05, and you conducted 10 tests, the Bonferroni adjusted 𝛼 value would be 0.005 </a:t>
            </a:r>
          </a:p>
          <a:p>
            <a:pPr lvl="1"/>
            <a:endParaRPr lang="en-US" sz="2800" dirty="0"/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p</a:t>
            </a:r>
            <a:r>
              <a:rPr lang="en-US" sz="2800" dirty="0">
                <a:solidFill>
                  <a:srgbClr val="FF0000"/>
                </a:solidFill>
              </a:rPr>
              <a:t>&lt;0.005 = significant for this scenario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70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Dataset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12499" y="1458929"/>
            <a:ext cx="4031009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Bluehead</a:t>
            </a:r>
            <a:r>
              <a:rPr lang="en-US" sz="2800" dirty="0">
                <a:latin typeface="+mn-lt"/>
              </a:rPr>
              <a:t> Sucker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7 populations from the Colorado River and Bonneville basins in the Southwestern 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16 microsatellite loci</a:t>
            </a:r>
            <a:endParaRPr lang="en-US" sz="2800" dirty="0"/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9C3B5-F57A-3C4D-B57F-C9E1EFD6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02" y="426720"/>
            <a:ext cx="4094734" cy="163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9FE50-FBC3-1741-BC5A-E3BEC0BB67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81003" y="2377440"/>
            <a:ext cx="3772853" cy="4085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9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PCR-amplify them with dye-labeled primers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Measure fragment size for each amplified fragment (different fragment lengths = different alleles)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Nowadays we do this with automated sequencer… Used to run manually on a gel</a:t>
            </a:r>
          </a:p>
        </p:txBody>
      </p:sp>
    </p:spTree>
    <p:extLst>
      <p:ext uri="{BB962C8B-B14F-4D97-AF65-F5344CB8AC3E}">
        <p14:creationId xmlns:p14="http://schemas.microsoft.com/office/powerpoint/2010/main" val="68855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4" name="Picture 2" descr="https://www.soils.org/images/publications/cs/41/5/1584f3.jpeg">
            <a:extLst>
              <a:ext uri="{FF2B5EF4-FFF2-40B4-BE49-F238E27FC236}">
                <a16:creationId xmlns:a16="http://schemas.microsoft.com/office/drawing/2014/main" id="{5FD0C9F1-F50F-EA48-BD9C-ED3954955C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08" y="1747972"/>
            <a:ext cx="8229600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1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6" name="Content Placeholder 3" descr="Peak Scanner">
            <a:extLst>
              <a:ext uri="{FF2B5EF4-FFF2-40B4-BE49-F238E27FC236}">
                <a16:creationId xmlns:a16="http://schemas.microsoft.com/office/drawing/2014/main" id="{1D121A1D-9264-CB48-930D-C29B5BC52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17" y="2553741"/>
            <a:ext cx="8229600" cy="1801930"/>
          </a:xfrm>
          <a:prstGeom prst="rect">
            <a:avLst/>
          </a:prstGeom>
          <a:ln>
            <a:solidFill>
              <a:srgbClr val="1B587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E64BD-9694-9243-A703-30C33BA2F3DE}"/>
              </a:ext>
            </a:extLst>
          </p:cNvPr>
          <p:cNvSpPr/>
          <p:nvPr/>
        </p:nvSpPr>
        <p:spPr>
          <a:xfrm>
            <a:off x="531877" y="1488362"/>
            <a:ext cx="3247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color for different loci…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7C1CF-B80A-8E43-BD67-F8BBA663FA2F}"/>
              </a:ext>
            </a:extLst>
          </p:cNvPr>
          <p:cNvSpPr/>
          <p:nvPr/>
        </p:nvSpPr>
        <p:spPr>
          <a:xfrm>
            <a:off x="3973190" y="4586262"/>
            <a:ext cx="4400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DNA polymerase doesn’t amplify simple repeats well, so we often get amplified fragments of an incorrect length (=‘stutters’)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80EAE3-3964-2644-95CB-5C6F8C3270D3}"/>
              </a:ext>
            </a:extLst>
          </p:cNvPr>
          <p:cNvSpPr/>
          <p:nvPr/>
        </p:nvSpPr>
        <p:spPr>
          <a:xfrm>
            <a:off x="3128071" y="2239572"/>
            <a:ext cx="288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X-axis = fragment length (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AA3204-901E-9243-A16A-1639F6D0E7E5}"/>
              </a:ext>
            </a:extLst>
          </p:cNvPr>
          <p:cNvSpPr/>
          <p:nvPr/>
        </p:nvSpPr>
        <p:spPr>
          <a:xfrm rot="16200000">
            <a:off x="-514693" y="3265912"/>
            <a:ext cx="166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Y-axis=intensity</a:t>
            </a:r>
          </a:p>
        </p:txBody>
      </p:sp>
    </p:spTree>
    <p:extLst>
      <p:ext uri="{BB962C8B-B14F-4D97-AF65-F5344CB8AC3E}">
        <p14:creationId xmlns:p14="http://schemas.microsoft.com/office/powerpoint/2010/main" val="90503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BBEE-125F-4448-AF08-6F0871BB7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238" y="3698869"/>
            <a:ext cx="3040442" cy="29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4990</TotalTime>
  <Words>2087</Words>
  <Application>Microsoft Macintosh PowerPoint</Application>
  <PresentationFormat>On-screen Show (4:3)</PresentationFormat>
  <Paragraphs>508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Mangal</vt:lpstr>
      <vt:lpstr>Office Theme</vt:lpstr>
      <vt:lpstr>Lab 9: Introduction to Microsatellites and Measuring Genetic Distance</vt:lpstr>
      <vt:lpstr>Microsatellites</vt:lpstr>
      <vt:lpstr>Microsatellites</vt:lpstr>
      <vt:lpstr>Microsatellites – High mutation rates</vt:lpstr>
      <vt:lpstr>Utility of ‘fast-evolving’ markers</vt:lpstr>
      <vt:lpstr>How do we sequence them?</vt:lpstr>
      <vt:lpstr>How do we sequence them?</vt:lpstr>
      <vt:lpstr>How do we sequence them?</vt:lpstr>
      <vt:lpstr>Disadvantages of using msats</vt:lpstr>
      <vt:lpstr>Disadvantages of using msats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Today’s Objectives</vt:lpstr>
      <vt:lpstr>Today’s Objectives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Linkage-disequilibrium</vt:lpstr>
      <vt:lpstr>Validating our data: Linkage-disequilibrium</vt:lpstr>
      <vt:lpstr>Validating our data: Linkage-disequilibrium</vt:lpstr>
      <vt:lpstr>Exploring our data: Genetic diversity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distance</vt:lpstr>
      <vt:lpstr>Exploring our data: Genetic distance</vt:lpstr>
      <vt:lpstr>Exploring our data: Genetic distance</vt:lpstr>
      <vt:lpstr>Exploring our data: Understanding genetic distance</vt:lpstr>
      <vt:lpstr>Exploring our data: Understanding genetic distance</vt:lpstr>
      <vt:lpstr>Exploring our data: Understanding genetic distance</vt:lpstr>
      <vt:lpstr>Exploring our data: Understanding genetic distance</vt:lpstr>
      <vt:lpstr>Final note: Bonferroni correction</vt:lpstr>
      <vt:lpstr>Final note: Bonferroni correction</vt:lpstr>
      <vt:lpstr>Final note: Bonferroni correction</vt:lpstr>
      <vt:lpstr>Today’s Dataset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406</cp:revision>
  <cp:lastPrinted>2014-01-15T01:50:06Z</cp:lastPrinted>
  <dcterms:created xsi:type="dcterms:W3CDTF">2006-08-16T00:00:00Z</dcterms:created>
  <dcterms:modified xsi:type="dcterms:W3CDTF">2018-03-27T18:17:55Z</dcterms:modified>
</cp:coreProperties>
</file>